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2" r:id="rId7"/>
    <p:sldId id="285" r:id="rId8"/>
    <p:sldId id="273" r:id="rId9"/>
    <p:sldId id="284" r:id="rId10"/>
    <p:sldId id="260" r:id="rId11"/>
    <p:sldId id="266" r:id="rId12"/>
    <p:sldId id="274" r:id="rId13"/>
    <p:sldId id="276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7" d="100"/>
          <a:sy n="57" d="100"/>
        </p:scale>
        <p:origin x="1016" y="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76260-0600-499A-BA27-DD74FDBFA66E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64B5247-6A20-40CA-B93A-03EF3AE5DE8B}">
      <dgm:prSet phldrT="[Texto]"/>
      <dgm:spPr/>
      <dgm:t>
        <a:bodyPr/>
        <a:lstStyle/>
        <a:p>
          <a:r>
            <a:rPr lang="es-ES" dirty="0"/>
            <a:t>Acceso a la Información </a:t>
          </a:r>
        </a:p>
      </dgm:t>
    </dgm:pt>
    <dgm:pt modelId="{CCE8A5C8-E8A2-4FB8-9405-67705817A285}" type="parTrans" cxnId="{292F35F6-8160-4A44-89CF-01B304BA211A}">
      <dgm:prSet/>
      <dgm:spPr/>
      <dgm:t>
        <a:bodyPr/>
        <a:lstStyle/>
        <a:p>
          <a:endParaRPr lang="es-ES"/>
        </a:p>
      </dgm:t>
    </dgm:pt>
    <dgm:pt modelId="{68BA9C1F-C719-473D-B80D-34CF5780A178}" type="sibTrans" cxnId="{292F35F6-8160-4A44-89CF-01B304BA211A}">
      <dgm:prSet/>
      <dgm:spPr/>
      <dgm:t>
        <a:bodyPr/>
        <a:lstStyle/>
        <a:p>
          <a:endParaRPr lang="es-ES"/>
        </a:p>
      </dgm:t>
    </dgm:pt>
    <dgm:pt modelId="{251A2A56-3A28-4A7A-BD11-AE3C37830994}">
      <dgm:prSet phldrT="[Texto]"/>
      <dgm:spPr/>
      <dgm:t>
        <a:bodyPr/>
        <a:lstStyle/>
        <a:p>
          <a:r>
            <a:rPr lang="es-ES" dirty="0"/>
            <a:t>Transparencia </a:t>
          </a:r>
        </a:p>
      </dgm:t>
    </dgm:pt>
    <dgm:pt modelId="{1EAC3838-A69F-45EA-AFE8-C521A53E6B68}" type="parTrans" cxnId="{ABB2941B-D1A2-4D43-ACE0-4F89021575C7}">
      <dgm:prSet/>
      <dgm:spPr/>
      <dgm:t>
        <a:bodyPr/>
        <a:lstStyle/>
        <a:p>
          <a:endParaRPr lang="es-ES"/>
        </a:p>
      </dgm:t>
    </dgm:pt>
    <dgm:pt modelId="{F489E3A5-DF18-4AC2-83DF-412BF9E361ED}" type="sibTrans" cxnId="{ABB2941B-D1A2-4D43-ACE0-4F89021575C7}">
      <dgm:prSet/>
      <dgm:spPr/>
      <dgm:t>
        <a:bodyPr/>
        <a:lstStyle/>
        <a:p>
          <a:endParaRPr lang="es-ES"/>
        </a:p>
      </dgm:t>
    </dgm:pt>
    <dgm:pt modelId="{BD7AE63D-BEFE-4EC5-8FB5-E9669DE70BFE}">
      <dgm:prSet phldrT="[Texto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ES" sz="4400" dirty="0"/>
            <a:t>Rendición de cuentas </a:t>
          </a:r>
        </a:p>
      </dgm:t>
    </dgm:pt>
    <dgm:pt modelId="{5C494A35-4373-490B-A32D-E26F91CDBABD}" type="parTrans" cxnId="{8487C11F-A3E2-4065-A69B-07DAE466A98B}">
      <dgm:prSet/>
      <dgm:spPr/>
      <dgm:t>
        <a:bodyPr/>
        <a:lstStyle/>
        <a:p>
          <a:endParaRPr lang="es-ES"/>
        </a:p>
      </dgm:t>
    </dgm:pt>
    <dgm:pt modelId="{64A3F7E6-1CC4-4D3C-A661-8F0289313005}" type="sibTrans" cxnId="{8487C11F-A3E2-4065-A69B-07DAE466A98B}">
      <dgm:prSet/>
      <dgm:spPr/>
      <dgm:t>
        <a:bodyPr/>
        <a:lstStyle/>
        <a:p>
          <a:endParaRPr lang="es-ES"/>
        </a:p>
      </dgm:t>
    </dgm:pt>
    <dgm:pt modelId="{0DC30144-D2DA-486A-A29E-8171E8720FBF}" type="pres">
      <dgm:prSet presAssocID="{62E76260-0600-499A-BA27-DD74FDBFA66E}" presName="composite" presStyleCnt="0">
        <dgm:presLayoutVars>
          <dgm:chMax val="1"/>
          <dgm:dir/>
          <dgm:resizeHandles val="exact"/>
        </dgm:presLayoutVars>
      </dgm:prSet>
      <dgm:spPr/>
    </dgm:pt>
    <dgm:pt modelId="{4C256064-2674-4945-A563-750C6FDCC061}" type="pres">
      <dgm:prSet presAssocID="{62E76260-0600-499A-BA27-DD74FDBFA66E}" presName="radial" presStyleCnt="0">
        <dgm:presLayoutVars>
          <dgm:animLvl val="ctr"/>
        </dgm:presLayoutVars>
      </dgm:prSet>
      <dgm:spPr/>
    </dgm:pt>
    <dgm:pt modelId="{52FDE71C-9192-43C8-BF89-061B175259B0}" type="pres">
      <dgm:prSet presAssocID="{D64B5247-6A20-40CA-B93A-03EF3AE5DE8B}" presName="centerShape" presStyleLbl="vennNode1" presStyleIdx="0" presStyleCnt="3"/>
      <dgm:spPr/>
    </dgm:pt>
    <dgm:pt modelId="{990086A8-615A-4A0B-829A-342E50564F99}" type="pres">
      <dgm:prSet presAssocID="{251A2A56-3A28-4A7A-BD11-AE3C37830994}" presName="node" presStyleLbl="vennNode1" presStyleIdx="1" presStyleCnt="3" custScaleX="131114" custScaleY="131114" custRadScaleRad="109905" custRadScaleInc="-47848">
        <dgm:presLayoutVars>
          <dgm:bulletEnabled val="1"/>
        </dgm:presLayoutVars>
      </dgm:prSet>
      <dgm:spPr/>
    </dgm:pt>
    <dgm:pt modelId="{78D0E568-503E-40F4-8A5B-9C3D3C8FE2F0}" type="pres">
      <dgm:prSet presAssocID="{BD7AE63D-BEFE-4EC5-8FB5-E9669DE70BFE}" presName="node" presStyleLbl="vennNode1" presStyleIdx="2" presStyleCnt="3" custScaleX="238321" custScaleY="238321" custRadScaleRad="152136" custRadScaleInc="-49199">
        <dgm:presLayoutVars>
          <dgm:bulletEnabled val="1"/>
        </dgm:presLayoutVars>
      </dgm:prSet>
      <dgm:spPr/>
    </dgm:pt>
  </dgm:ptLst>
  <dgm:cxnLst>
    <dgm:cxn modelId="{E7177305-6365-4A44-B071-C7E53AEF1833}" type="presOf" srcId="{D64B5247-6A20-40CA-B93A-03EF3AE5DE8B}" destId="{52FDE71C-9192-43C8-BF89-061B175259B0}" srcOrd="0" destOrd="0" presId="urn:microsoft.com/office/officeart/2005/8/layout/radial3"/>
    <dgm:cxn modelId="{ABB2941B-D1A2-4D43-ACE0-4F89021575C7}" srcId="{D64B5247-6A20-40CA-B93A-03EF3AE5DE8B}" destId="{251A2A56-3A28-4A7A-BD11-AE3C37830994}" srcOrd="0" destOrd="0" parTransId="{1EAC3838-A69F-45EA-AFE8-C521A53E6B68}" sibTransId="{F489E3A5-DF18-4AC2-83DF-412BF9E361ED}"/>
    <dgm:cxn modelId="{8487C11F-A3E2-4065-A69B-07DAE466A98B}" srcId="{D64B5247-6A20-40CA-B93A-03EF3AE5DE8B}" destId="{BD7AE63D-BEFE-4EC5-8FB5-E9669DE70BFE}" srcOrd="1" destOrd="0" parTransId="{5C494A35-4373-490B-A32D-E26F91CDBABD}" sibTransId="{64A3F7E6-1CC4-4D3C-A661-8F0289313005}"/>
    <dgm:cxn modelId="{5DA69124-7D7E-4CFF-93C4-2FB8197282C4}" type="presOf" srcId="{62E76260-0600-499A-BA27-DD74FDBFA66E}" destId="{0DC30144-D2DA-486A-A29E-8171E8720FBF}" srcOrd="0" destOrd="0" presId="urn:microsoft.com/office/officeart/2005/8/layout/radial3"/>
    <dgm:cxn modelId="{1493DE77-7048-4A62-920F-B46DD33383B5}" type="presOf" srcId="{251A2A56-3A28-4A7A-BD11-AE3C37830994}" destId="{990086A8-615A-4A0B-829A-342E50564F99}" srcOrd="0" destOrd="0" presId="urn:microsoft.com/office/officeart/2005/8/layout/radial3"/>
    <dgm:cxn modelId="{2A712EA1-6E91-47AA-9DBF-F16CD8C3B0FD}" type="presOf" srcId="{BD7AE63D-BEFE-4EC5-8FB5-E9669DE70BFE}" destId="{78D0E568-503E-40F4-8A5B-9C3D3C8FE2F0}" srcOrd="0" destOrd="0" presId="urn:microsoft.com/office/officeart/2005/8/layout/radial3"/>
    <dgm:cxn modelId="{292F35F6-8160-4A44-89CF-01B304BA211A}" srcId="{62E76260-0600-499A-BA27-DD74FDBFA66E}" destId="{D64B5247-6A20-40CA-B93A-03EF3AE5DE8B}" srcOrd="0" destOrd="0" parTransId="{CCE8A5C8-E8A2-4FB8-9405-67705817A285}" sibTransId="{68BA9C1F-C719-473D-B80D-34CF5780A178}"/>
    <dgm:cxn modelId="{512707A1-44A5-4956-A159-0D0D599B91D0}" type="presParOf" srcId="{0DC30144-D2DA-486A-A29E-8171E8720FBF}" destId="{4C256064-2674-4945-A563-750C6FDCC061}" srcOrd="0" destOrd="0" presId="urn:microsoft.com/office/officeart/2005/8/layout/radial3"/>
    <dgm:cxn modelId="{6B72CD2E-E527-4186-918C-ECED18D04ADE}" type="presParOf" srcId="{4C256064-2674-4945-A563-750C6FDCC061}" destId="{52FDE71C-9192-43C8-BF89-061B175259B0}" srcOrd="0" destOrd="0" presId="urn:microsoft.com/office/officeart/2005/8/layout/radial3"/>
    <dgm:cxn modelId="{B9698B7A-3382-494B-A3F7-E0F4889896BE}" type="presParOf" srcId="{4C256064-2674-4945-A563-750C6FDCC061}" destId="{990086A8-615A-4A0B-829A-342E50564F99}" srcOrd="1" destOrd="0" presId="urn:microsoft.com/office/officeart/2005/8/layout/radial3"/>
    <dgm:cxn modelId="{33044951-08B0-42A0-9F40-E02CEA3D30D3}" type="presParOf" srcId="{4C256064-2674-4945-A563-750C6FDCC061}" destId="{78D0E568-503E-40F4-8A5B-9C3D3C8FE2F0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C0AB0-9491-44E6-81D2-D0C088685487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D41A661-5D1F-4B36-896F-0873E74B1D20}">
      <dgm:prSet phldrT="[Texto]"/>
      <dgm:spPr/>
      <dgm:t>
        <a:bodyPr/>
        <a:lstStyle/>
        <a:p>
          <a:r>
            <a:rPr lang="es-ES" dirty="0"/>
            <a:t>Educación </a:t>
          </a:r>
        </a:p>
      </dgm:t>
    </dgm:pt>
    <dgm:pt modelId="{4FE4FBCA-6207-438D-9B2E-A4DACA846541}" type="parTrans" cxnId="{1306B1E7-5518-40EA-9EBB-AE99961AEA8E}">
      <dgm:prSet/>
      <dgm:spPr/>
      <dgm:t>
        <a:bodyPr/>
        <a:lstStyle/>
        <a:p>
          <a:endParaRPr lang="es-ES"/>
        </a:p>
      </dgm:t>
    </dgm:pt>
    <dgm:pt modelId="{07246475-EFAB-4C40-ACEB-C4D7B94F6128}" type="sibTrans" cxnId="{1306B1E7-5518-40EA-9EBB-AE99961AEA8E}">
      <dgm:prSet/>
      <dgm:spPr/>
      <dgm:t>
        <a:bodyPr/>
        <a:lstStyle/>
        <a:p>
          <a:endParaRPr lang="es-ES"/>
        </a:p>
      </dgm:t>
    </dgm:pt>
    <dgm:pt modelId="{583110BC-8587-4E0E-999B-41C7B7508D8C}">
      <dgm:prSet phldrT="[Texto]" custT="1"/>
      <dgm:spPr/>
      <dgm:t>
        <a:bodyPr/>
        <a:lstStyle/>
        <a:p>
          <a:r>
            <a:rPr lang="es-ES" sz="1600" b="1" dirty="0"/>
            <a:t>Transparencia </a:t>
          </a:r>
        </a:p>
      </dgm:t>
    </dgm:pt>
    <dgm:pt modelId="{1AFA5701-4688-40ED-865F-42ADD95F35BA}" type="sibTrans" cxnId="{7D4C732A-BD22-48CB-92D2-6E6C2906B9BC}">
      <dgm:prSet/>
      <dgm:spPr/>
      <dgm:t>
        <a:bodyPr/>
        <a:lstStyle/>
        <a:p>
          <a:endParaRPr lang="es-ES"/>
        </a:p>
      </dgm:t>
    </dgm:pt>
    <dgm:pt modelId="{06E98DCC-F6D9-49A1-AA9F-156B4DB8DDBF}" type="parTrans" cxnId="{7D4C732A-BD22-48CB-92D2-6E6C2906B9BC}">
      <dgm:prSet/>
      <dgm:spPr/>
      <dgm:t>
        <a:bodyPr/>
        <a:lstStyle/>
        <a:p>
          <a:endParaRPr lang="es-ES"/>
        </a:p>
      </dgm:t>
    </dgm:pt>
    <dgm:pt modelId="{539D12B3-B179-4D34-A7D9-32080F3FAB48}" type="pres">
      <dgm:prSet presAssocID="{8A0C0AB0-9491-44E6-81D2-D0C088685487}" presName="Name0" presStyleCnt="0">
        <dgm:presLayoutVars>
          <dgm:chMax/>
          <dgm:chPref/>
          <dgm:dir/>
          <dgm:animLvl val="lvl"/>
        </dgm:presLayoutVars>
      </dgm:prSet>
      <dgm:spPr/>
    </dgm:pt>
    <dgm:pt modelId="{76CA58C9-1E5D-4D83-A2C1-BAC85D6F5036}" type="pres">
      <dgm:prSet presAssocID="{583110BC-8587-4E0E-999B-41C7B7508D8C}" presName="composite" presStyleCnt="0"/>
      <dgm:spPr/>
    </dgm:pt>
    <dgm:pt modelId="{258BCF04-2F6D-45D6-BCBD-0AC91B1BA49B}" type="pres">
      <dgm:prSet presAssocID="{583110BC-8587-4E0E-999B-41C7B7508D8C}" presName="Parent1" presStyleLbl="node1" presStyleIdx="0" presStyleCnt="4" custLinFactNeighborY="1468">
        <dgm:presLayoutVars>
          <dgm:chMax val="1"/>
          <dgm:chPref val="1"/>
          <dgm:bulletEnabled val="1"/>
        </dgm:presLayoutVars>
      </dgm:prSet>
      <dgm:spPr/>
    </dgm:pt>
    <dgm:pt modelId="{C128F9C8-3316-4C0F-8BB3-4E83305FD94F}" type="pres">
      <dgm:prSet presAssocID="{583110BC-8587-4E0E-999B-41C7B7508D8C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A82DFED-7287-4DEB-A23F-38566AEF096A}" type="pres">
      <dgm:prSet presAssocID="{583110BC-8587-4E0E-999B-41C7B7508D8C}" presName="BalanceSpacing" presStyleCnt="0"/>
      <dgm:spPr/>
    </dgm:pt>
    <dgm:pt modelId="{00FC518A-B3E1-4FDB-99EF-AA7D32A47C24}" type="pres">
      <dgm:prSet presAssocID="{583110BC-8587-4E0E-999B-41C7B7508D8C}" presName="BalanceSpacing1" presStyleCnt="0"/>
      <dgm:spPr/>
    </dgm:pt>
    <dgm:pt modelId="{FAE069A5-64FE-4196-8F8B-D5B9458CF688}" type="pres">
      <dgm:prSet presAssocID="{1AFA5701-4688-40ED-865F-42ADD95F35BA}" presName="Accent1Text" presStyleLbl="node1" presStyleIdx="1" presStyleCnt="4"/>
      <dgm:spPr/>
    </dgm:pt>
    <dgm:pt modelId="{8A08E44C-A8B9-404A-85A6-843679204764}" type="pres">
      <dgm:prSet presAssocID="{1AFA5701-4688-40ED-865F-42ADD95F35BA}" presName="spaceBetweenRectangles" presStyleCnt="0"/>
      <dgm:spPr/>
    </dgm:pt>
    <dgm:pt modelId="{88C92216-4F1F-4190-BEE1-FF4D209C7EA4}" type="pres">
      <dgm:prSet presAssocID="{3D41A661-5D1F-4B36-896F-0873E74B1D20}" presName="composite" presStyleCnt="0"/>
      <dgm:spPr/>
    </dgm:pt>
    <dgm:pt modelId="{14C3CC5D-E2B1-488B-A0B7-D5A5BB301C02}" type="pres">
      <dgm:prSet presAssocID="{3D41A661-5D1F-4B36-896F-0873E74B1D20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99CC2F81-54F1-495D-BD7D-380CB3817420}" type="pres">
      <dgm:prSet presAssocID="{3D41A661-5D1F-4B36-896F-0873E74B1D20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15C67A1-456B-45E8-9594-17B3B63183C3}" type="pres">
      <dgm:prSet presAssocID="{3D41A661-5D1F-4B36-896F-0873E74B1D20}" presName="BalanceSpacing" presStyleCnt="0"/>
      <dgm:spPr/>
    </dgm:pt>
    <dgm:pt modelId="{DD461F18-1685-4C7C-832B-448F8790BA99}" type="pres">
      <dgm:prSet presAssocID="{3D41A661-5D1F-4B36-896F-0873E74B1D20}" presName="BalanceSpacing1" presStyleCnt="0"/>
      <dgm:spPr/>
    </dgm:pt>
    <dgm:pt modelId="{596DA78E-971B-4DBC-B8FA-273A684E3F49}" type="pres">
      <dgm:prSet presAssocID="{07246475-EFAB-4C40-ACEB-C4D7B94F6128}" presName="Accent1Text" presStyleLbl="node1" presStyleIdx="3" presStyleCnt="4"/>
      <dgm:spPr/>
    </dgm:pt>
  </dgm:ptLst>
  <dgm:cxnLst>
    <dgm:cxn modelId="{7D4C732A-BD22-48CB-92D2-6E6C2906B9BC}" srcId="{8A0C0AB0-9491-44E6-81D2-D0C088685487}" destId="{583110BC-8587-4E0E-999B-41C7B7508D8C}" srcOrd="0" destOrd="0" parTransId="{06E98DCC-F6D9-49A1-AA9F-156B4DB8DDBF}" sibTransId="{1AFA5701-4688-40ED-865F-42ADD95F35BA}"/>
    <dgm:cxn modelId="{0B32D93C-0597-4522-84FD-84201FC4D562}" type="presOf" srcId="{1AFA5701-4688-40ED-865F-42ADD95F35BA}" destId="{FAE069A5-64FE-4196-8F8B-D5B9458CF688}" srcOrd="0" destOrd="0" presId="urn:microsoft.com/office/officeart/2008/layout/AlternatingHexagons"/>
    <dgm:cxn modelId="{853C474E-21AD-4684-B58C-32326D398961}" type="presOf" srcId="{07246475-EFAB-4C40-ACEB-C4D7B94F6128}" destId="{596DA78E-971B-4DBC-B8FA-273A684E3F49}" srcOrd="0" destOrd="0" presId="urn:microsoft.com/office/officeart/2008/layout/AlternatingHexagons"/>
    <dgm:cxn modelId="{10647985-7F41-4225-9791-08C09B86F56C}" type="presOf" srcId="{8A0C0AB0-9491-44E6-81D2-D0C088685487}" destId="{539D12B3-B179-4D34-A7D9-32080F3FAB48}" srcOrd="0" destOrd="0" presId="urn:microsoft.com/office/officeart/2008/layout/AlternatingHexagons"/>
    <dgm:cxn modelId="{FE30BB96-C19A-4702-A4CF-6B4A9A22BA53}" type="presOf" srcId="{583110BC-8587-4E0E-999B-41C7B7508D8C}" destId="{258BCF04-2F6D-45D6-BCBD-0AC91B1BA49B}" srcOrd="0" destOrd="0" presId="urn:microsoft.com/office/officeart/2008/layout/AlternatingHexagons"/>
    <dgm:cxn modelId="{1306B1E7-5518-40EA-9EBB-AE99961AEA8E}" srcId="{8A0C0AB0-9491-44E6-81D2-D0C088685487}" destId="{3D41A661-5D1F-4B36-896F-0873E74B1D20}" srcOrd="1" destOrd="0" parTransId="{4FE4FBCA-6207-438D-9B2E-A4DACA846541}" sibTransId="{07246475-EFAB-4C40-ACEB-C4D7B94F6128}"/>
    <dgm:cxn modelId="{C544ACFC-D4C8-4B06-8709-50BF49D00CC3}" type="presOf" srcId="{3D41A661-5D1F-4B36-896F-0873E74B1D20}" destId="{14C3CC5D-E2B1-488B-A0B7-D5A5BB301C02}" srcOrd="0" destOrd="0" presId="urn:microsoft.com/office/officeart/2008/layout/AlternatingHexagons"/>
    <dgm:cxn modelId="{4D465C6F-BEC2-4E73-B40E-213CE7AA8EB9}" type="presParOf" srcId="{539D12B3-B179-4D34-A7D9-32080F3FAB48}" destId="{76CA58C9-1E5D-4D83-A2C1-BAC85D6F5036}" srcOrd="0" destOrd="0" presId="urn:microsoft.com/office/officeart/2008/layout/AlternatingHexagons"/>
    <dgm:cxn modelId="{D09C5337-2395-4251-9FB8-9F6E4812CCDC}" type="presParOf" srcId="{76CA58C9-1E5D-4D83-A2C1-BAC85D6F5036}" destId="{258BCF04-2F6D-45D6-BCBD-0AC91B1BA49B}" srcOrd="0" destOrd="0" presId="urn:microsoft.com/office/officeart/2008/layout/AlternatingHexagons"/>
    <dgm:cxn modelId="{7B06866D-2D95-4E6D-8543-7B2850EF6091}" type="presParOf" srcId="{76CA58C9-1E5D-4D83-A2C1-BAC85D6F5036}" destId="{C128F9C8-3316-4C0F-8BB3-4E83305FD94F}" srcOrd="1" destOrd="0" presId="urn:microsoft.com/office/officeart/2008/layout/AlternatingHexagons"/>
    <dgm:cxn modelId="{B773939E-75D0-4312-AF9A-8DA3B15A1617}" type="presParOf" srcId="{76CA58C9-1E5D-4D83-A2C1-BAC85D6F5036}" destId="{8A82DFED-7287-4DEB-A23F-38566AEF096A}" srcOrd="2" destOrd="0" presId="urn:microsoft.com/office/officeart/2008/layout/AlternatingHexagons"/>
    <dgm:cxn modelId="{2032DC95-87C2-4CAC-8D12-4C61CC4DD577}" type="presParOf" srcId="{76CA58C9-1E5D-4D83-A2C1-BAC85D6F5036}" destId="{00FC518A-B3E1-4FDB-99EF-AA7D32A47C24}" srcOrd="3" destOrd="0" presId="urn:microsoft.com/office/officeart/2008/layout/AlternatingHexagons"/>
    <dgm:cxn modelId="{3FB8BF0D-016A-43B7-9F7A-740603E23166}" type="presParOf" srcId="{76CA58C9-1E5D-4D83-A2C1-BAC85D6F5036}" destId="{FAE069A5-64FE-4196-8F8B-D5B9458CF688}" srcOrd="4" destOrd="0" presId="urn:microsoft.com/office/officeart/2008/layout/AlternatingHexagons"/>
    <dgm:cxn modelId="{BFB0C755-A47D-4519-8881-B4CD17F57734}" type="presParOf" srcId="{539D12B3-B179-4D34-A7D9-32080F3FAB48}" destId="{8A08E44C-A8B9-404A-85A6-843679204764}" srcOrd="1" destOrd="0" presId="urn:microsoft.com/office/officeart/2008/layout/AlternatingHexagons"/>
    <dgm:cxn modelId="{7EB745BF-A27A-4F2A-917B-945289CCC9DB}" type="presParOf" srcId="{539D12B3-B179-4D34-A7D9-32080F3FAB48}" destId="{88C92216-4F1F-4190-BEE1-FF4D209C7EA4}" srcOrd="2" destOrd="0" presId="urn:microsoft.com/office/officeart/2008/layout/AlternatingHexagons"/>
    <dgm:cxn modelId="{07F60B51-2608-4FA6-9ADC-A07A5700CDE6}" type="presParOf" srcId="{88C92216-4F1F-4190-BEE1-FF4D209C7EA4}" destId="{14C3CC5D-E2B1-488B-A0B7-D5A5BB301C02}" srcOrd="0" destOrd="0" presId="urn:microsoft.com/office/officeart/2008/layout/AlternatingHexagons"/>
    <dgm:cxn modelId="{B658DEF7-AB73-4052-B1E2-D46C7DF083E6}" type="presParOf" srcId="{88C92216-4F1F-4190-BEE1-FF4D209C7EA4}" destId="{99CC2F81-54F1-495D-BD7D-380CB3817420}" srcOrd="1" destOrd="0" presId="urn:microsoft.com/office/officeart/2008/layout/AlternatingHexagons"/>
    <dgm:cxn modelId="{F1F94B42-3B9A-4425-AA70-7871A38A50D4}" type="presParOf" srcId="{88C92216-4F1F-4190-BEE1-FF4D209C7EA4}" destId="{D15C67A1-456B-45E8-9594-17B3B63183C3}" srcOrd="2" destOrd="0" presId="urn:microsoft.com/office/officeart/2008/layout/AlternatingHexagons"/>
    <dgm:cxn modelId="{D231FA8A-4480-4E11-93E7-8C3674961FE1}" type="presParOf" srcId="{88C92216-4F1F-4190-BEE1-FF4D209C7EA4}" destId="{DD461F18-1685-4C7C-832B-448F8790BA99}" srcOrd="3" destOrd="0" presId="urn:microsoft.com/office/officeart/2008/layout/AlternatingHexagons"/>
    <dgm:cxn modelId="{036002B7-7B3D-48CC-A12F-0BE0BE2FEB4C}" type="presParOf" srcId="{88C92216-4F1F-4190-BEE1-FF4D209C7EA4}" destId="{596DA78E-971B-4DBC-B8FA-273A684E3F4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DE71C-9192-43C8-BF89-061B175259B0}">
      <dsp:nvSpPr>
        <dsp:cNvPr id="0" name=""/>
        <dsp:cNvSpPr/>
      </dsp:nvSpPr>
      <dsp:spPr>
        <a:xfrm>
          <a:off x="3936355" y="864620"/>
          <a:ext cx="3233439" cy="32334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Acceso a la Información </a:t>
          </a:r>
        </a:p>
      </dsp:txBody>
      <dsp:txXfrm>
        <a:off x="4409881" y="1338146"/>
        <a:ext cx="2286387" cy="2286387"/>
      </dsp:txXfrm>
    </dsp:sp>
    <dsp:sp modelId="{990086A8-615A-4A0B-829A-342E50564F99}">
      <dsp:nvSpPr>
        <dsp:cNvPr id="0" name=""/>
        <dsp:cNvSpPr/>
      </dsp:nvSpPr>
      <dsp:spPr>
        <a:xfrm>
          <a:off x="2184205" y="1265124"/>
          <a:ext cx="2119746" cy="211974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Transparencia </a:t>
          </a:r>
        </a:p>
      </dsp:txBody>
      <dsp:txXfrm>
        <a:off x="2494635" y="1575554"/>
        <a:ext cx="1498886" cy="1498886"/>
      </dsp:txXfrm>
    </dsp:sp>
    <dsp:sp modelId="{78D0E568-503E-40F4-8A5B-9C3D3C8FE2F0}">
      <dsp:nvSpPr>
        <dsp:cNvPr id="0" name=""/>
        <dsp:cNvSpPr/>
      </dsp:nvSpPr>
      <dsp:spPr>
        <a:xfrm>
          <a:off x="6829116" y="635455"/>
          <a:ext cx="3852983" cy="3852983"/>
        </a:xfrm>
        <a:prstGeom prst="ellipse">
          <a:avLst/>
        </a:prstGeom>
        <a:solidFill>
          <a:srgbClr val="7030A0">
            <a:alpha val="50000"/>
          </a:srgb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Rendición de cuentas </a:t>
          </a:r>
        </a:p>
      </dsp:txBody>
      <dsp:txXfrm>
        <a:off x="7393372" y="1199711"/>
        <a:ext cx="2724471" cy="2724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BCF04-2F6D-45D6-BCBD-0AC91B1BA49B}">
      <dsp:nvSpPr>
        <dsp:cNvPr id="0" name=""/>
        <dsp:cNvSpPr/>
      </dsp:nvSpPr>
      <dsp:spPr>
        <a:xfrm rot="5400000">
          <a:off x="6480648" y="210049"/>
          <a:ext cx="2593811" cy="22566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Transparencia </a:t>
          </a:r>
        </a:p>
      </dsp:txBody>
      <dsp:txXfrm rot="-5400000">
        <a:off x="7000901" y="445654"/>
        <a:ext cx="1553304" cy="1785407"/>
      </dsp:txXfrm>
    </dsp:sp>
    <dsp:sp modelId="{C128F9C8-3316-4C0F-8BB3-4E83305FD94F}">
      <dsp:nvSpPr>
        <dsp:cNvPr id="0" name=""/>
        <dsp:cNvSpPr/>
      </dsp:nvSpPr>
      <dsp:spPr>
        <a:xfrm>
          <a:off x="8974339" y="522136"/>
          <a:ext cx="2894694" cy="155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069A5-64FE-4196-8F8B-D5B9458CF688}">
      <dsp:nvSpPr>
        <dsp:cNvPr id="0" name=""/>
        <dsp:cNvSpPr/>
      </dsp:nvSpPr>
      <dsp:spPr>
        <a:xfrm rot="5400000">
          <a:off x="4043502" y="171972"/>
          <a:ext cx="2593811" cy="22566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4563755" y="407577"/>
        <a:ext cx="1553304" cy="1785407"/>
      </dsp:txXfrm>
    </dsp:sp>
    <dsp:sp modelId="{14C3CC5D-E2B1-488B-A0B7-D5A5BB301C02}">
      <dsp:nvSpPr>
        <dsp:cNvPr id="0" name=""/>
        <dsp:cNvSpPr/>
      </dsp:nvSpPr>
      <dsp:spPr>
        <a:xfrm rot="5400000">
          <a:off x="5257406" y="2373599"/>
          <a:ext cx="2593811" cy="22566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Educación </a:t>
          </a:r>
        </a:p>
      </dsp:txBody>
      <dsp:txXfrm rot="-5400000">
        <a:off x="5777659" y="2609204"/>
        <a:ext cx="1553304" cy="1785407"/>
      </dsp:txXfrm>
    </dsp:sp>
    <dsp:sp modelId="{99CC2F81-54F1-495D-BD7D-380CB3817420}">
      <dsp:nvSpPr>
        <dsp:cNvPr id="0" name=""/>
        <dsp:cNvSpPr/>
      </dsp:nvSpPr>
      <dsp:spPr>
        <a:xfrm>
          <a:off x="2531310" y="2723764"/>
          <a:ext cx="2801316" cy="1556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DA78E-971B-4DBC-B8FA-273A684E3F49}">
      <dsp:nvSpPr>
        <dsp:cNvPr id="0" name=""/>
        <dsp:cNvSpPr/>
      </dsp:nvSpPr>
      <dsp:spPr>
        <a:xfrm rot="5400000">
          <a:off x="7694552" y="2373599"/>
          <a:ext cx="2593811" cy="22566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 rot="-5400000">
        <a:off x="8214805" y="2609204"/>
        <a:ext cx="1553304" cy="1785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es-MX" sz="4000" b="1" dirty="0"/>
              <a:t>TIEMPOS DE CAMBIO: TRANSPARENCIA Y </a:t>
            </a:r>
            <a:r>
              <a:rPr lang="es-MX" sz="4400" b="1" dirty="0"/>
              <a:t>EDUCACIÓN</a:t>
            </a:r>
            <a:r>
              <a:rPr lang="es-MX" sz="4000" b="1" dirty="0"/>
              <a:t> DE CALIDAD</a:t>
            </a:r>
            <a:endParaRPr lang="es-MX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400" b="1" dirty="0"/>
              <a:t>¿ALIADOS ESTRATÉGICOS?</a:t>
            </a:r>
            <a:endParaRPr lang="es-MX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260638" y="5263376"/>
            <a:ext cx="9634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+mj-lt"/>
              </a:rPr>
              <a:t>Comisionada Blanca Lilia Ibarra Cadena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latin typeface="+mj-lt"/>
              </a:rPr>
              <a:t>Abril 2019</a:t>
            </a:r>
          </a:p>
        </p:txBody>
      </p:sp>
      <p:pic>
        <p:nvPicPr>
          <p:cNvPr id="1026" name="Picture 2" descr="Resultado de imagen para logo inai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39" y="3371049"/>
            <a:ext cx="3004052" cy="19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1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6308" y="482710"/>
            <a:ext cx="7544500" cy="1269681"/>
          </a:xfrm>
        </p:spPr>
        <p:txBody>
          <a:bodyPr>
            <a:noAutofit/>
          </a:bodyPr>
          <a:lstStyle/>
          <a:p>
            <a:pPr algn="r"/>
            <a:endParaRPr lang="es-MX" sz="4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07" y="1848087"/>
            <a:ext cx="5043547" cy="4108050"/>
          </a:xfrm>
          <a:prstGeom prst="rect">
            <a:avLst/>
          </a:prstGeom>
        </p:spPr>
      </p:pic>
      <p:pic>
        <p:nvPicPr>
          <p:cNvPr id="8" name="Picture 2" descr="Image result for inai mexi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8" r="7773" b="29258"/>
          <a:stretch/>
        </p:blipFill>
        <p:spPr bwMode="auto">
          <a:xfrm>
            <a:off x="7455689" y="2193995"/>
            <a:ext cx="4155119" cy="18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362" y="5302480"/>
            <a:ext cx="372410" cy="42303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781" y="4526769"/>
            <a:ext cx="613482" cy="3003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570" y="3902112"/>
            <a:ext cx="476337" cy="377714"/>
          </a:xfrm>
          <a:prstGeom prst="rect">
            <a:avLst/>
          </a:prstGeom>
        </p:spPr>
      </p:pic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7115008" y="4090969"/>
            <a:ext cx="449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400" dirty="0">
                <a:solidFill>
                  <a:schemeClr val="bg2">
                    <a:lumMod val="25000"/>
                  </a:schemeClr>
                </a:solidFill>
              </a:rPr>
              <a:t>Todo aquél que ejerce recursos públicos está obligado a rendir cuentas, a informar sobre el uso y destino de esos recursos.  </a:t>
            </a:r>
          </a:p>
        </p:txBody>
      </p:sp>
    </p:spTree>
    <p:extLst>
      <p:ext uri="{BB962C8B-B14F-4D97-AF65-F5344CB8AC3E}">
        <p14:creationId xmlns:p14="http://schemas.microsoft.com/office/powerpoint/2010/main" val="355204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2534" y="3428363"/>
            <a:ext cx="3171905" cy="1013800"/>
          </a:xfrm>
        </p:spPr>
        <p:txBody>
          <a:bodyPr>
            <a:normAutofit/>
          </a:bodyPr>
          <a:lstStyle/>
          <a:p>
            <a:br>
              <a:rPr lang="es-ES" sz="2400" b="1" dirty="0">
                <a:ln w="0"/>
                <a:solidFill>
                  <a:srgbClr val="FF3399"/>
                </a:solidFill>
              </a:rPr>
            </a:br>
            <a:endParaRPr lang="es-MX" sz="24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0E5C91-3840-45CD-9550-682766315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5034" y="619125"/>
            <a:ext cx="7499291" cy="560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2257" b="15763"/>
          <a:stretch/>
        </p:blipFill>
        <p:spPr>
          <a:xfrm>
            <a:off x="4391930" y="1344186"/>
            <a:ext cx="7352395" cy="47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6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Transparencia en la educación: </a:t>
            </a:r>
          </a:p>
        </p:txBody>
      </p:sp>
      <p:pic>
        <p:nvPicPr>
          <p:cNvPr id="4" name="Picture 2" descr="Image result for inai mex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8" r="7773" b="29258"/>
          <a:stretch/>
        </p:blipFill>
        <p:spPr bwMode="auto">
          <a:xfrm>
            <a:off x="8662333" y="2773404"/>
            <a:ext cx="2487334" cy="11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IN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50" y="2922086"/>
            <a:ext cx="17515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persona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3" r="35578" b="47778"/>
          <a:stretch/>
        </p:blipFill>
        <p:spPr bwMode="auto">
          <a:xfrm>
            <a:off x="1169082" y="2198717"/>
            <a:ext cx="1646572" cy="17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07180" y="4079436"/>
            <a:ext cx="3464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ea typeface="Calibri" panose="020F0502020204030204" pitchFamily="34" charset="0"/>
              </a:rPr>
              <a:t>Se solicitó el contenido del Examen de Calidad y Logro Educativo de la sección de matemáticas aplicados a los alumnos de tercer grado de secundaria, durante los años 2005, 2008 y 2012. </a:t>
            </a: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4476750" y="4079436"/>
            <a:ext cx="3238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En respuesta, el INEE entregó una liga electrónica que no contenía la información solicitada, motivo por el cual el solicitante presentó un recurso de revisión.</a:t>
            </a:r>
          </a:p>
          <a:p>
            <a:pPr algn="just"/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7981950" y="4099435"/>
            <a:ext cx="3848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El Pleno del INAI revocó la respuesta del Instituto Nacional para la Evaluación de la Educación y le instruyó a realizar una búsqueda exhaustiva de los documentos, en todas las unidades que pudieran contar con dicha información, así como entregarla al ciudadano.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64330" y="66697"/>
            <a:ext cx="11522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chemeClr val="accent3"/>
                </a:solidFill>
                <a:ea typeface="Calibri" panose="020F0502020204030204" pitchFamily="34" charset="0"/>
              </a:rPr>
              <a:t>RRA 4035/18</a:t>
            </a:r>
            <a:r>
              <a:rPr lang="es-MX" sz="1600" dirty="0">
                <a:solidFill>
                  <a:schemeClr val="accent3"/>
                </a:solidFill>
                <a:ea typeface="Calibri" panose="020F0502020204030204" pitchFamily="34" charset="0"/>
              </a:rPr>
              <a:t> interpuesto en contra del Instituto Nacional de Evaluación de la Educación</a:t>
            </a:r>
            <a:endParaRPr lang="es-MX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2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Transparencia en la educación: </a:t>
            </a:r>
          </a:p>
        </p:txBody>
      </p:sp>
      <p:pic>
        <p:nvPicPr>
          <p:cNvPr id="4" name="Picture 2" descr="Image result for inai mex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8" r="7773" b="29258"/>
          <a:stretch/>
        </p:blipFill>
        <p:spPr bwMode="auto">
          <a:xfrm>
            <a:off x="8886620" y="2006998"/>
            <a:ext cx="2487334" cy="11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07180" y="3628108"/>
            <a:ext cx="3464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ea typeface="Calibri" panose="020F0502020204030204" pitchFamily="34" charset="0"/>
              </a:rPr>
              <a:t>Se requirió información sobre el proceso de selección de los posgrados de la División de Ciencias y Artes para el Diseño. </a:t>
            </a:r>
          </a:p>
          <a:p>
            <a:pPr algn="just"/>
            <a:endParaRPr lang="es-MX" sz="1600" dirty="0">
              <a:ea typeface="Calibri" panose="020F0502020204030204" pitchFamily="34" charset="0"/>
            </a:endParaRPr>
          </a:p>
          <a:p>
            <a:pPr algn="just"/>
            <a:r>
              <a:rPr lang="es-MX" sz="1600" dirty="0">
                <a:ea typeface="Calibri" panose="020F0502020204030204" pitchFamily="34" charset="0"/>
              </a:rPr>
              <a:t>El número de candidatos inscritos y aceptados, la descripción del proceso de selección, el protocolo, modelo y porcentajes de evaluación, una lista de docentes de cada programa, así como, los porcentajes alcanzados de los todos los candidatos.</a:t>
            </a:r>
            <a:endParaRPr lang="es-MX" sz="1600" dirty="0"/>
          </a:p>
        </p:txBody>
      </p:sp>
      <p:sp>
        <p:nvSpPr>
          <p:cNvPr id="7" name="Rectángulo 6"/>
          <p:cNvSpPr/>
          <p:nvPr/>
        </p:nvSpPr>
        <p:spPr>
          <a:xfrm>
            <a:off x="4067175" y="3628108"/>
            <a:ext cx="3619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En respuesta, se informó los programas que se ofertaron en el proceso de selección, el número de candidatos inscritos a cada uno, la descripción de los procesos de selección, protocolo de evaluación, la lista de aprobados y no aprobados detallado por posgrado, además de la lista de docentes que forman parte de sus programas. 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981950" y="3628108"/>
            <a:ext cx="38481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El particular manifestó su inconformidad aludiendo que no se había hecho referencia a los porcentajes y resultados obtenidos en el proceso de evaluación. 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El Pleno del INAI consideró procedente MODIFICAR la respuesta del sujeto y se le instruyó a realizar una búsqueda exhaustiva a fin de entregar lo requerido por el particular en su recurso,</a:t>
            </a:r>
          </a:p>
          <a:p>
            <a:pPr algn="just"/>
            <a:endParaRPr lang="es-MX" sz="1600" dirty="0"/>
          </a:p>
        </p:txBody>
      </p:sp>
      <p:sp>
        <p:nvSpPr>
          <p:cNvPr id="12" name="Rectángulo 11"/>
          <p:cNvSpPr/>
          <p:nvPr/>
        </p:nvSpPr>
        <p:spPr>
          <a:xfrm>
            <a:off x="364330" y="66697"/>
            <a:ext cx="11522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chemeClr val="accent3"/>
                </a:solidFill>
                <a:ea typeface="Calibri" panose="020F0502020204030204" pitchFamily="34" charset="0"/>
              </a:rPr>
              <a:t>RRA 0650/18</a:t>
            </a:r>
            <a:r>
              <a:rPr lang="es-MX" sz="1600" dirty="0">
                <a:solidFill>
                  <a:schemeClr val="accent3"/>
                </a:solidFill>
                <a:ea typeface="Calibri" panose="020F0502020204030204" pitchFamily="34" charset="0"/>
              </a:rPr>
              <a:t> interpuesto en contra de la Universidad Autónoma Metropolitana. </a:t>
            </a:r>
            <a:endParaRPr lang="es-MX" sz="1600" dirty="0">
              <a:solidFill>
                <a:schemeClr val="accent3"/>
              </a:solidFill>
            </a:endParaRPr>
          </a:p>
        </p:txBody>
      </p:sp>
      <p:sp>
        <p:nvSpPr>
          <p:cNvPr id="3" name="AutoShape 2" descr="Resultado de imagen para universidad autonoma metropolit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707" y="2224147"/>
            <a:ext cx="2186436" cy="11070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192" y="2006998"/>
            <a:ext cx="12192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0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2121" y="1296805"/>
            <a:ext cx="5290223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TRANSPARENCIA PROACTIVA</a:t>
            </a:r>
            <a:r>
              <a:rPr lang="en-US" sz="4800" dirty="0">
                <a:solidFill>
                  <a:schemeClr val="bg2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783387" y="2254102"/>
            <a:ext cx="4947221" cy="3650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2800" dirty="0" err="1">
                <a:solidFill>
                  <a:srgbClr val="FFFFFF"/>
                </a:solidFill>
              </a:rPr>
              <a:t>Información</a:t>
            </a:r>
            <a:r>
              <a:rPr lang="en-US" sz="2800" dirty="0">
                <a:solidFill>
                  <a:srgbClr val="FFFFFF"/>
                </a:solidFill>
              </a:rPr>
              <a:t>  </a:t>
            </a:r>
            <a:r>
              <a:rPr lang="en-US" sz="2800" dirty="0" err="1">
                <a:solidFill>
                  <a:srgbClr val="FFFFFF"/>
                </a:solidFill>
              </a:rPr>
              <a:t>adicional</a:t>
            </a:r>
            <a:r>
              <a:rPr lang="en-US" sz="2800" dirty="0">
                <a:solidFill>
                  <a:srgbClr val="FFFFFF"/>
                </a:solidFill>
              </a:rPr>
              <a:t> o </a:t>
            </a:r>
            <a:r>
              <a:rPr lang="en-US" sz="2800" dirty="0" err="1">
                <a:solidFill>
                  <a:srgbClr val="FFFFFF"/>
                </a:solidFill>
              </a:rPr>
              <a:t>complementaria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s-MX" sz="2800" dirty="0">
                <a:solidFill>
                  <a:srgbClr val="FFFFFF"/>
                </a:solidFill>
              </a:rPr>
              <a:t>que las autoridades publicitan, difunden y dan a conocer, y que está encaminada a generar conocimiento público útil y claro para la sociedad.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F09389-6A8E-46D6-B5F4-A3C55FAE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9" y="619125"/>
            <a:ext cx="5600006" cy="560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Resultado de imagen para LUP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87" y="960723"/>
            <a:ext cx="3907068" cy="49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70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10805676" cy="689514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Universidad autónoma de baja california </a:t>
            </a:r>
          </a:p>
        </p:txBody>
      </p:sp>
      <p:pic>
        <p:nvPicPr>
          <p:cNvPr id="10242" name="Picture 2" descr="Resultado de imagen para Universidad autÃ³noma de baja califor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30" y="911586"/>
            <a:ext cx="3505200" cy="386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3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581191" y="4525631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es-MX" sz="3200" b="1">
                <a:solidFill>
                  <a:schemeClr val="bg1"/>
                </a:solidFill>
              </a:rPr>
              <a:t>LOS UNIVERSITARIOS COMO ACTORES DE CAMBIO </a:t>
            </a:r>
            <a:endParaRPr lang="es-MX" sz="32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Resultado de imagen para TRABAJO EN EQU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9759"/>
            <a:ext cx="7279130" cy="37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5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2" name="Rectangle 70">
            <a:extLst>
              <a:ext uri="{FF2B5EF4-FFF2-40B4-BE49-F238E27FC236}">
                <a16:creationId xmlns:a16="http://schemas.microsoft.com/office/drawing/2014/main" id="{B719D01B-E306-486F-A44A-E1BEE6B8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4978" y="2561700"/>
            <a:ext cx="7225075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400" b="1" dirty="0">
                <a:solidFill>
                  <a:srgbClr val="7030A0"/>
                </a:solidFill>
                <a:latin typeface="+mn-lt"/>
              </a:rPr>
              <a:t>Blanca Lilia Ibarra Cadena</a:t>
            </a:r>
            <a:br>
              <a:rPr lang="es-MX" sz="5400" b="1" dirty="0">
                <a:solidFill>
                  <a:srgbClr val="7030A0"/>
                </a:solidFill>
                <a:latin typeface="+mn-lt"/>
              </a:rPr>
            </a:br>
            <a:endParaRPr lang="es-MX" sz="5400" b="1" dirty="0">
              <a:solidFill>
                <a:srgbClr val="7030A0"/>
              </a:solidFill>
              <a:latin typeface="+mn-lt"/>
            </a:endParaRPr>
          </a:p>
        </p:txBody>
      </p:sp>
      <p:grpSp>
        <p:nvGrpSpPr>
          <p:cNvPr id="12293" name="Group 72">
            <a:extLst>
              <a:ext uri="{FF2B5EF4-FFF2-40B4-BE49-F238E27FC236}">
                <a16:creationId xmlns:a16="http://schemas.microsoft.com/office/drawing/2014/main" id="{E3ECE2A1-BE02-45E8-80D2-40668675E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5B00F21-D7A1-4DBD-B786-86D98FF33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94" name="Rectangle 74">
              <a:extLst>
                <a:ext uri="{FF2B5EF4-FFF2-40B4-BE49-F238E27FC236}">
                  <a16:creationId xmlns:a16="http://schemas.microsoft.com/office/drawing/2014/main" id="{75971E3D-EBA2-4F5A-BA90-F41CC7B48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CED36D-BAED-48CA-A871-F98A33054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" name="Subtítulo 2">
            <a:extLst>
              <a:ext uri="{FF2B5EF4-FFF2-40B4-BE49-F238E27FC236}">
                <a16:creationId xmlns:a16="http://schemas.microsoft.com/office/drawing/2014/main" id="{31EC43DA-0A23-4956-BE93-9E0F67FB3A8A}"/>
              </a:ext>
            </a:extLst>
          </p:cNvPr>
          <p:cNvSpPr txBox="1">
            <a:spLocks/>
          </p:cNvSpPr>
          <p:nvPr/>
        </p:nvSpPr>
        <p:spPr>
          <a:xfrm>
            <a:off x="3373150" y="3400640"/>
            <a:ext cx="9144000" cy="261067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900" b="1" dirty="0"/>
              <a:t>@</a:t>
            </a:r>
            <a:r>
              <a:rPr lang="es-MX" sz="3900" b="1" dirty="0" err="1"/>
              <a:t>bl_Ibarra</a:t>
            </a:r>
            <a:endParaRPr lang="es-MX" sz="3900" b="1" dirty="0"/>
          </a:p>
          <a:p>
            <a:pPr algn="ctr"/>
            <a:endParaRPr lang="es-MX" sz="3900" b="1" dirty="0"/>
          </a:p>
          <a:p>
            <a:pPr marL="0" indent="0" algn="ctr">
              <a:buNone/>
            </a:pPr>
            <a:r>
              <a:rPr lang="es-MX" sz="3900" b="1" dirty="0"/>
              <a:t>   www.blancaliliaibarra.mx</a:t>
            </a:r>
          </a:p>
          <a:p>
            <a:pPr algn="ctr"/>
            <a:endParaRPr lang="es-MX" sz="3900" b="1" dirty="0"/>
          </a:p>
          <a:p>
            <a:pPr marL="0" indent="0" algn="ctr">
              <a:buNone/>
            </a:pPr>
            <a:r>
              <a:rPr lang="es-MX" sz="3900" b="1" dirty="0"/>
              <a:t>blanca.ibarra@inai.org.mx</a:t>
            </a:r>
          </a:p>
          <a:p>
            <a:endParaRPr lang="es-MX" sz="3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FB1EFB7-69AC-4E79-AEAC-A6386B21D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4" y="2406802"/>
            <a:ext cx="3023973" cy="2337395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4ED1565-3909-45A0-AF9D-2DE71EA24898}"/>
              </a:ext>
            </a:extLst>
          </p:cNvPr>
          <p:cNvGrpSpPr/>
          <p:nvPr/>
        </p:nvGrpSpPr>
        <p:grpSpPr>
          <a:xfrm>
            <a:off x="4241830" y="3328070"/>
            <a:ext cx="593374" cy="2431406"/>
            <a:chOff x="4123666" y="2570058"/>
            <a:chExt cx="593374" cy="2431406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68B1868-8AE4-49A4-A1FC-F34B0E8ED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266" y="4537690"/>
              <a:ext cx="463774" cy="463774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F131652-89C0-4E3D-935A-FD34DF971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666" y="3523108"/>
              <a:ext cx="593374" cy="576958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60150565-22AF-4681-91C8-8B2353017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581" y="2570058"/>
              <a:ext cx="461543" cy="461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01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tiempos de cambio; transparencia y educaciÃ³n de calid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7" b="25041"/>
          <a:stretch/>
        </p:blipFill>
        <p:spPr bwMode="auto">
          <a:xfrm>
            <a:off x="438150" y="718602"/>
            <a:ext cx="4914900" cy="45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tiempos de cambio; transparencia y educaciÃ³n de calid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15"/>
          <a:stretch/>
        </p:blipFill>
        <p:spPr bwMode="auto">
          <a:xfrm>
            <a:off x="438150" y="5229922"/>
            <a:ext cx="4914900" cy="10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353050" y="718602"/>
            <a:ext cx="62774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100" dirty="0"/>
              <a:t>Valioso estudio sobre el sistema educativo nacional que analiza y sistematiza cuidadosamente la información pública. </a:t>
            </a:r>
          </a:p>
          <a:p>
            <a:pPr algn="just"/>
            <a:endParaRPr lang="es-MX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100" dirty="0"/>
              <a:t>Se buscó conocer si lo que las autoridades educativas están informando, es efectivo para cumplir con su obligación de difundir información relacionada con su gestión, y para conocer los resultados de la reforma educativa de 2012. </a:t>
            </a:r>
          </a:p>
          <a:p>
            <a:pPr algn="just"/>
            <a:endParaRPr lang="es-MX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100" dirty="0"/>
              <a:t>Reflexión sobre la vinculación en las agendas públicas, y la instrumentación de la transparencia y el acceso a la información como catalizadores y soportes de reformas.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100" dirty="0"/>
              <a:t>Diagnóstico indispensable para la retroalimentación y la reflexión, un insumo para la reformulación de las políticas educativas.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0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tiempos de cambio; transparencia y educaciÃ³n de calid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7" b="25041"/>
          <a:stretch/>
        </p:blipFill>
        <p:spPr bwMode="auto">
          <a:xfrm>
            <a:off x="438150" y="718602"/>
            <a:ext cx="4914900" cy="45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esultado de imagen para tiempos de cambio; transparencia y educaciÃ³n de calid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15"/>
          <a:stretch/>
        </p:blipFill>
        <p:spPr bwMode="auto">
          <a:xfrm>
            <a:off x="438150" y="5229922"/>
            <a:ext cx="4914900" cy="10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353050" y="718602"/>
            <a:ext cx="63817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7030A0"/>
                </a:solidFill>
                <a:latin typeface="+mj-lt"/>
              </a:rPr>
              <a:t>Retos para incrementar la calidad y el alcance de la educación: </a:t>
            </a:r>
          </a:p>
          <a:p>
            <a:endParaRPr lang="es-MX" sz="2000" dirty="0"/>
          </a:p>
          <a:p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Dimensión y capacidad del sistema. </a:t>
            </a:r>
          </a:p>
          <a:p>
            <a:pPr marL="342900" indent="-342900">
              <a:buAutoNum type="arabicPeriod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capacidad institucional para proveer y regular los servicios educativos. </a:t>
            </a:r>
          </a:p>
          <a:p>
            <a:pPr marL="342900" indent="-342900">
              <a:buAutoNum type="arabicPeriod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Altos índices de pobreza y desigualdad. </a:t>
            </a:r>
          </a:p>
          <a:p>
            <a:pPr marL="342900" indent="-342900">
              <a:buAutoNum type="arabicPeriod"/>
            </a:pP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*Prevalencia de factores sistémicos y estructurales, tales como los esquemas sindicales, la inseguridad, y los contextos familiares. </a:t>
            </a:r>
          </a:p>
        </p:txBody>
      </p:sp>
    </p:spTree>
    <p:extLst>
      <p:ext uri="{BB962C8B-B14F-4D97-AF65-F5344CB8AC3E}">
        <p14:creationId xmlns:p14="http://schemas.microsoft.com/office/powerpoint/2010/main" val="85448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sultado de imagen para niÃ±os de mexico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8" r="39675" b="6312"/>
          <a:stretch/>
        </p:blipFill>
        <p:spPr bwMode="auto">
          <a:xfrm>
            <a:off x="7286610" y="668447"/>
            <a:ext cx="4905390" cy="36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286610" y="3638550"/>
            <a:ext cx="235269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458869" y="2711292"/>
            <a:ext cx="73533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7030A0"/>
                </a:solidFill>
              </a:rPr>
              <a:t>36.6 millones </a:t>
            </a:r>
            <a:r>
              <a:rPr lang="es-MX" sz="2800" dirty="0"/>
              <a:t>de alumnas y alumnos.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7030A0"/>
                </a:solidFill>
              </a:rPr>
              <a:t>2.1 millones </a:t>
            </a:r>
            <a:r>
              <a:rPr lang="es-MX" sz="2800" dirty="0"/>
              <a:t>de maestros.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7030A0"/>
                </a:solidFill>
              </a:rPr>
              <a:t>258 mil </a:t>
            </a:r>
            <a:r>
              <a:rPr lang="es-MX" sz="2800" dirty="0"/>
              <a:t>escuelas.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7030A0"/>
                </a:solidFill>
              </a:rPr>
              <a:t>40 millones </a:t>
            </a:r>
            <a:r>
              <a:rPr lang="es-MX" sz="2800" dirty="0"/>
              <a:t>de niños, niñas y adolescentes.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7030A0"/>
                </a:solidFill>
              </a:rPr>
              <a:t>20.7 millones </a:t>
            </a:r>
            <a:r>
              <a:rPr lang="es-MX" sz="2800" dirty="0"/>
              <a:t>viven en pobreza,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7030A0"/>
                </a:solidFill>
              </a:rPr>
              <a:t>4 millones </a:t>
            </a:r>
            <a:r>
              <a:rPr lang="es-MX" sz="2800" dirty="0"/>
              <a:t>en pobreza extrema.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58869" y="766540"/>
            <a:ext cx="6305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solidFill>
                  <a:srgbClr val="002060"/>
                </a:solidFill>
              </a:rPr>
              <a:t>En México: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934200" y="6319972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50" b="1" dirty="0">
                <a:latin typeface="Arial" panose="020B0604020202020204" pitchFamily="34" charset="0"/>
                <a:ea typeface="Calibri" panose="020F0502020204030204" pitchFamily="34" charset="0"/>
              </a:rPr>
              <a:t>Informe “Los derechos de la infancia y la adolescencia en México”</a:t>
            </a:r>
            <a:r>
              <a:rPr lang="es-MX" sz="1050" dirty="0">
                <a:latin typeface="Arial" panose="020B0604020202020204" pitchFamily="34" charset="0"/>
                <a:ea typeface="Calibri" panose="020F0502020204030204" pitchFamily="34" charset="0"/>
              </a:rPr>
              <a:t> de la </a:t>
            </a:r>
            <a:r>
              <a:rPr lang="es-MX" sz="1050" b="1" dirty="0">
                <a:latin typeface="Arial" panose="020B0604020202020204" pitchFamily="34" charset="0"/>
                <a:ea typeface="Calibri" panose="020F0502020204030204" pitchFamily="34" charset="0"/>
              </a:rPr>
              <a:t>UNICEF</a:t>
            </a:r>
          </a:p>
          <a:p>
            <a:r>
              <a:rPr lang="es-MX" sz="1050" b="1" dirty="0">
                <a:latin typeface="Arial" panose="020B0604020202020204" pitchFamily="34" charset="0"/>
                <a:ea typeface="Calibri" panose="020F0502020204030204" pitchFamily="34" charset="0"/>
              </a:rPr>
              <a:t>SEP ESTADISTICAS SOBRE EL CICLO ESCOLAR 2018-2019</a:t>
            </a:r>
            <a:r>
              <a:rPr lang="es-MX" sz="105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84525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88893704"/>
              </p:ext>
            </p:extLst>
          </p:nvPr>
        </p:nvGraphicFramePr>
        <p:xfrm>
          <a:off x="400050" y="666750"/>
          <a:ext cx="11106150" cy="58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mage result for inai mexic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8" r="7773" b="29258"/>
          <a:stretch/>
        </p:blipFill>
        <p:spPr bwMode="auto">
          <a:xfrm>
            <a:off x="194666" y="5562600"/>
            <a:ext cx="2365222" cy="107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765272" y="5588653"/>
            <a:ext cx="91600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kern="1800" dirty="0">
                <a:solidFill>
                  <a:schemeClr val="accent3"/>
                </a:solidFill>
                <a:ea typeface="Times New Roman" panose="02020603050405020304" pitchFamily="18" charset="0"/>
              </a:rPr>
              <a:t>Catalizadores y soportes de reformas. En el contexto de la educación, </a:t>
            </a:r>
            <a:r>
              <a:rPr lang="es-MX" sz="2200" dirty="0">
                <a:solidFill>
                  <a:schemeClr val="accent3"/>
                </a:solidFill>
              </a:rPr>
              <a:t>capaces de producir sinergias para trasformar la realidad educativa,  estos conceptos son instrumentos para transformar el sistema entre gobernantes y gobernados</a:t>
            </a:r>
            <a:r>
              <a:rPr lang="es-MX" sz="2200" kern="1800" dirty="0">
                <a:solidFill>
                  <a:schemeClr val="accent3"/>
                </a:solidFill>
              </a:rPr>
              <a:t>. </a:t>
            </a:r>
            <a:endParaRPr lang="es-MX" sz="2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7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36BEBD5-A373-4C8C-8C06-CD8007E2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La información pública: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esultado de imagen para informaciÃ³n gobier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r="7326" b="1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335805" y="2180496"/>
            <a:ext cx="5275001" cy="404568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just"/>
            <a:r>
              <a:rPr lang="es-MX" sz="2400" dirty="0"/>
              <a:t>Incentiva y fortalece el conocimiento y el ejercicio de los derechos humanos. </a:t>
            </a:r>
          </a:p>
          <a:p>
            <a:pPr lvl="0" algn="just"/>
            <a:r>
              <a:rPr lang="es-MX" sz="2400" dirty="0"/>
              <a:t>Propicia el conocimiento del desempeño de las autoridades, permitiendo así el seguimiento y monitoreo de las acciones del gobierno. </a:t>
            </a:r>
          </a:p>
          <a:p>
            <a:pPr lvl="0" algn="just"/>
            <a:r>
              <a:rPr lang="es-MX" sz="2400" dirty="0"/>
              <a:t>Favorece la participación ciudadana informada, que de sustento a las exigencias sociales. </a:t>
            </a:r>
          </a:p>
          <a:p>
            <a:pPr lvl="0" algn="just"/>
            <a:r>
              <a:rPr lang="es-MX" sz="2400" dirty="0"/>
              <a:t>Promueve una mejora en la calidad del servicio público.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40286" y="627200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s-MX" sz="1100" dirty="0">
                <a:latin typeface="Arial" panose="020B0604020202020204" pitchFamily="34" charset="0"/>
                <a:ea typeface="Calibri" panose="020F0502020204030204" pitchFamily="34" charset="0"/>
              </a:rPr>
              <a:t>Imagen </a:t>
            </a:r>
            <a:r>
              <a:rPr lang="es-MX" sz="1100" dirty="0" err="1">
                <a:latin typeface="Arial" panose="020B0604020202020204" pitchFamily="34" charset="0"/>
                <a:ea typeface="Calibri" panose="020F0502020204030204" pitchFamily="34" charset="0"/>
              </a:rPr>
              <a:t>InfoDF</a:t>
            </a:r>
            <a:endParaRPr lang="es-MX" sz="1100"/>
          </a:p>
        </p:txBody>
      </p:sp>
      <p:pic>
        <p:nvPicPr>
          <p:cNvPr id="7" name="Picture 2" descr="Image result for inai mexi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8" r="7773" b="29258"/>
          <a:stretch/>
        </p:blipFill>
        <p:spPr bwMode="auto">
          <a:xfrm>
            <a:off x="10438713" y="6104520"/>
            <a:ext cx="1306754" cy="5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79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8861" y="720401"/>
            <a:ext cx="7932639" cy="5966150"/>
            <a:chOff x="963711" y="644200"/>
            <a:chExt cx="7546671" cy="5970763"/>
          </a:xfrm>
        </p:grpSpPr>
        <p:sp>
          <p:nvSpPr>
            <p:cNvPr id="7" name="Forma libre: forma 6"/>
            <p:cNvSpPr/>
            <p:nvPr/>
          </p:nvSpPr>
          <p:spPr>
            <a:xfrm>
              <a:off x="3258330" y="3066170"/>
              <a:ext cx="2963699" cy="2963680"/>
            </a:xfrm>
            <a:custGeom>
              <a:avLst/>
              <a:gdLst>
                <a:gd name="connsiteX0" fmla="*/ 0 w 2963699"/>
                <a:gd name="connsiteY0" fmla="*/ 1481840 h 2963680"/>
                <a:gd name="connsiteX1" fmla="*/ 1481850 w 2963699"/>
                <a:gd name="connsiteY1" fmla="*/ 0 h 2963680"/>
                <a:gd name="connsiteX2" fmla="*/ 2963700 w 2963699"/>
                <a:gd name="connsiteY2" fmla="*/ 1481840 h 2963680"/>
                <a:gd name="connsiteX3" fmla="*/ 1481850 w 2963699"/>
                <a:gd name="connsiteY3" fmla="*/ 2963680 h 2963680"/>
                <a:gd name="connsiteX4" fmla="*/ 0 w 2963699"/>
                <a:gd name="connsiteY4" fmla="*/ 1481840 h 296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699" h="2963680">
                  <a:moveTo>
                    <a:pt x="0" y="1481840"/>
                  </a:moveTo>
                  <a:cubicBezTo>
                    <a:pt x="0" y="663442"/>
                    <a:pt x="663447" y="0"/>
                    <a:pt x="1481850" y="0"/>
                  </a:cubicBezTo>
                  <a:cubicBezTo>
                    <a:pt x="2300253" y="0"/>
                    <a:pt x="2963700" y="663442"/>
                    <a:pt x="2963700" y="1481840"/>
                  </a:cubicBezTo>
                  <a:cubicBezTo>
                    <a:pt x="2963700" y="2300238"/>
                    <a:pt x="2300253" y="2963680"/>
                    <a:pt x="1481850" y="2963680"/>
                  </a:cubicBezTo>
                  <a:cubicBezTo>
                    <a:pt x="663447" y="2963680"/>
                    <a:pt x="0" y="2300238"/>
                    <a:pt x="0" y="148184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9584" tIns="469581" rIns="469584" bIns="46958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latin typeface="+mj-lt"/>
                </a:rPr>
                <a:t>Información</a:t>
              </a:r>
              <a:r>
                <a:rPr lang="es-ES" sz="1600" b="1" kern="1200" dirty="0">
                  <a:latin typeface="+mj-lt"/>
                </a:rPr>
                <a:t> </a:t>
              </a:r>
            </a:p>
          </p:txBody>
        </p:sp>
        <p:sp>
          <p:nvSpPr>
            <p:cNvPr id="8" name="Forma libre: forma 7"/>
            <p:cNvSpPr/>
            <p:nvPr/>
          </p:nvSpPr>
          <p:spPr>
            <a:xfrm rot="26982111">
              <a:off x="4599184" y="2497512"/>
              <a:ext cx="264056" cy="654090"/>
            </a:xfrm>
            <a:custGeom>
              <a:avLst/>
              <a:gdLst>
                <a:gd name="connsiteX0" fmla="*/ 0 w 264055"/>
                <a:gd name="connsiteY0" fmla="*/ 130818 h 654089"/>
                <a:gd name="connsiteX1" fmla="*/ 132028 w 264055"/>
                <a:gd name="connsiteY1" fmla="*/ 130818 h 654089"/>
                <a:gd name="connsiteX2" fmla="*/ 132028 w 264055"/>
                <a:gd name="connsiteY2" fmla="*/ 0 h 654089"/>
                <a:gd name="connsiteX3" fmla="*/ 264055 w 264055"/>
                <a:gd name="connsiteY3" fmla="*/ 327045 h 654089"/>
                <a:gd name="connsiteX4" fmla="*/ 132028 w 264055"/>
                <a:gd name="connsiteY4" fmla="*/ 654089 h 654089"/>
                <a:gd name="connsiteX5" fmla="*/ 132028 w 264055"/>
                <a:gd name="connsiteY5" fmla="*/ 523271 h 654089"/>
                <a:gd name="connsiteX6" fmla="*/ 0 w 264055"/>
                <a:gd name="connsiteY6" fmla="*/ 523271 h 654089"/>
                <a:gd name="connsiteX7" fmla="*/ 0 w 264055"/>
                <a:gd name="connsiteY7" fmla="*/ 130818 h 65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055" h="654089">
                  <a:moveTo>
                    <a:pt x="264055" y="523271"/>
                  </a:moveTo>
                  <a:lnTo>
                    <a:pt x="132027" y="523271"/>
                  </a:lnTo>
                  <a:lnTo>
                    <a:pt x="132027" y="654089"/>
                  </a:lnTo>
                  <a:lnTo>
                    <a:pt x="0" y="327044"/>
                  </a:lnTo>
                  <a:lnTo>
                    <a:pt x="132027" y="0"/>
                  </a:lnTo>
                  <a:lnTo>
                    <a:pt x="132027" y="130818"/>
                  </a:lnTo>
                  <a:lnTo>
                    <a:pt x="264055" y="130818"/>
                  </a:lnTo>
                  <a:lnTo>
                    <a:pt x="264055" y="52327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216" tIns="130819" rIns="0" bIns="130817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2900" kern="1200"/>
            </a:p>
          </p:txBody>
        </p:sp>
        <p:sp>
          <p:nvSpPr>
            <p:cNvPr id="9" name="Forma libre: forma 8"/>
            <p:cNvSpPr/>
            <p:nvPr/>
          </p:nvSpPr>
          <p:spPr>
            <a:xfrm>
              <a:off x="3762974" y="644200"/>
              <a:ext cx="1923793" cy="1923793"/>
            </a:xfrm>
            <a:custGeom>
              <a:avLst/>
              <a:gdLst>
                <a:gd name="connsiteX0" fmla="*/ 0 w 1923793"/>
                <a:gd name="connsiteY0" fmla="*/ 961897 h 1923793"/>
                <a:gd name="connsiteX1" fmla="*/ 961897 w 1923793"/>
                <a:gd name="connsiteY1" fmla="*/ 0 h 1923793"/>
                <a:gd name="connsiteX2" fmla="*/ 1923794 w 1923793"/>
                <a:gd name="connsiteY2" fmla="*/ 961897 h 1923793"/>
                <a:gd name="connsiteX3" fmla="*/ 961897 w 1923793"/>
                <a:gd name="connsiteY3" fmla="*/ 1923794 h 1923793"/>
                <a:gd name="connsiteX4" fmla="*/ 0 w 1923793"/>
                <a:gd name="connsiteY4" fmla="*/ 961897 h 192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793" h="1923793">
                  <a:moveTo>
                    <a:pt x="0" y="961897"/>
                  </a:moveTo>
                  <a:cubicBezTo>
                    <a:pt x="0" y="430656"/>
                    <a:pt x="430656" y="0"/>
                    <a:pt x="961897" y="0"/>
                  </a:cubicBezTo>
                  <a:cubicBezTo>
                    <a:pt x="1493138" y="0"/>
                    <a:pt x="1923794" y="430656"/>
                    <a:pt x="1923794" y="961897"/>
                  </a:cubicBezTo>
                  <a:cubicBezTo>
                    <a:pt x="1923794" y="1493138"/>
                    <a:pt x="1493138" y="1923794"/>
                    <a:pt x="961897" y="1923794"/>
                  </a:cubicBezTo>
                  <a:cubicBezTo>
                    <a:pt x="430656" y="1923794"/>
                    <a:pt x="0" y="1493138"/>
                    <a:pt x="0" y="961897"/>
                  </a:cubicBez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593" tIns="304593" rIns="304593" bIns="30459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b="1" kern="1200" dirty="0">
                  <a:latin typeface="+mj-lt"/>
                </a:rPr>
                <a:t>Tomar Conciencia </a:t>
              </a:r>
            </a:p>
          </p:txBody>
        </p:sp>
        <p:sp>
          <p:nvSpPr>
            <p:cNvPr id="10" name="Forma libre: forma 9"/>
            <p:cNvSpPr/>
            <p:nvPr/>
          </p:nvSpPr>
          <p:spPr>
            <a:xfrm rot="1288766">
              <a:off x="6226087" y="4865535"/>
              <a:ext cx="304302" cy="654089"/>
            </a:xfrm>
            <a:custGeom>
              <a:avLst/>
              <a:gdLst>
                <a:gd name="connsiteX0" fmla="*/ 0 w 304302"/>
                <a:gd name="connsiteY0" fmla="*/ 130818 h 654089"/>
                <a:gd name="connsiteX1" fmla="*/ 152151 w 304302"/>
                <a:gd name="connsiteY1" fmla="*/ 130818 h 654089"/>
                <a:gd name="connsiteX2" fmla="*/ 152151 w 304302"/>
                <a:gd name="connsiteY2" fmla="*/ 0 h 654089"/>
                <a:gd name="connsiteX3" fmla="*/ 304302 w 304302"/>
                <a:gd name="connsiteY3" fmla="*/ 327045 h 654089"/>
                <a:gd name="connsiteX4" fmla="*/ 152151 w 304302"/>
                <a:gd name="connsiteY4" fmla="*/ 654089 h 654089"/>
                <a:gd name="connsiteX5" fmla="*/ 152151 w 304302"/>
                <a:gd name="connsiteY5" fmla="*/ 523271 h 654089"/>
                <a:gd name="connsiteX6" fmla="*/ 0 w 304302"/>
                <a:gd name="connsiteY6" fmla="*/ 523271 h 654089"/>
                <a:gd name="connsiteX7" fmla="*/ 0 w 304302"/>
                <a:gd name="connsiteY7" fmla="*/ 130818 h 65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02" h="654089">
                  <a:moveTo>
                    <a:pt x="0" y="130818"/>
                  </a:moveTo>
                  <a:lnTo>
                    <a:pt x="152151" y="130818"/>
                  </a:lnTo>
                  <a:lnTo>
                    <a:pt x="152151" y="0"/>
                  </a:lnTo>
                  <a:lnTo>
                    <a:pt x="304302" y="327045"/>
                  </a:lnTo>
                  <a:lnTo>
                    <a:pt x="152151" y="654089"/>
                  </a:lnTo>
                  <a:lnTo>
                    <a:pt x="152151" y="523271"/>
                  </a:lnTo>
                  <a:lnTo>
                    <a:pt x="0" y="523271"/>
                  </a:lnTo>
                  <a:lnTo>
                    <a:pt x="0" y="13081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0817" rIns="91290" bIns="130818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2900" kern="1200"/>
            </a:p>
          </p:txBody>
        </p:sp>
        <p:sp>
          <p:nvSpPr>
            <p:cNvPr id="11" name="Forma libre: forma 10"/>
            <p:cNvSpPr/>
            <p:nvPr/>
          </p:nvSpPr>
          <p:spPr>
            <a:xfrm>
              <a:off x="6586589" y="4691170"/>
              <a:ext cx="1923793" cy="1923793"/>
            </a:xfrm>
            <a:custGeom>
              <a:avLst/>
              <a:gdLst>
                <a:gd name="connsiteX0" fmla="*/ 0 w 1923793"/>
                <a:gd name="connsiteY0" fmla="*/ 961897 h 1923793"/>
                <a:gd name="connsiteX1" fmla="*/ 961897 w 1923793"/>
                <a:gd name="connsiteY1" fmla="*/ 0 h 1923793"/>
                <a:gd name="connsiteX2" fmla="*/ 1923794 w 1923793"/>
                <a:gd name="connsiteY2" fmla="*/ 961897 h 1923793"/>
                <a:gd name="connsiteX3" fmla="*/ 961897 w 1923793"/>
                <a:gd name="connsiteY3" fmla="*/ 1923794 h 1923793"/>
                <a:gd name="connsiteX4" fmla="*/ 0 w 1923793"/>
                <a:gd name="connsiteY4" fmla="*/ 961897 h 192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793" h="1923793">
                  <a:moveTo>
                    <a:pt x="0" y="961897"/>
                  </a:moveTo>
                  <a:cubicBezTo>
                    <a:pt x="0" y="430656"/>
                    <a:pt x="430656" y="0"/>
                    <a:pt x="961897" y="0"/>
                  </a:cubicBezTo>
                  <a:cubicBezTo>
                    <a:pt x="1493138" y="0"/>
                    <a:pt x="1923794" y="430656"/>
                    <a:pt x="1923794" y="961897"/>
                  </a:cubicBezTo>
                  <a:cubicBezTo>
                    <a:pt x="1923794" y="1493138"/>
                    <a:pt x="1493138" y="1923794"/>
                    <a:pt x="961897" y="1923794"/>
                  </a:cubicBezTo>
                  <a:cubicBezTo>
                    <a:pt x="430656" y="1923794"/>
                    <a:pt x="0" y="1493138"/>
                    <a:pt x="0" y="96189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213" tIns="312213" rIns="312213" bIns="31221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latin typeface="Californian FB" panose="0207040306080B030204" pitchFamily="18" charset="0"/>
                </a:rPr>
                <a:t>Evaluar y decidir </a:t>
              </a:r>
            </a:p>
          </p:txBody>
        </p:sp>
        <p:sp>
          <p:nvSpPr>
            <p:cNvPr id="12" name="Forma libre: forma 11"/>
            <p:cNvSpPr/>
            <p:nvPr/>
          </p:nvSpPr>
          <p:spPr>
            <a:xfrm rot="20398415">
              <a:off x="2950146" y="4820105"/>
              <a:ext cx="292541" cy="654089"/>
            </a:xfrm>
            <a:custGeom>
              <a:avLst/>
              <a:gdLst>
                <a:gd name="connsiteX0" fmla="*/ 0 w 292540"/>
                <a:gd name="connsiteY0" fmla="*/ 130818 h 654089"/>
                <a:gd name="connsiteX1" fmla="*/ 146270 w 292540"/>
                <a:gd name="connsiteY1" fmla="*/ 130818 h 654089"/>
                <a:gd name="connsiteX2" fmla="*/ 146270 w 292540"/>
                <a:gd name="connsiteY2" fmla="*/ 0 h 654089"/>
                <a:gd name="connsiteX3" fmla="*/ 292540 w 292540"/>
                <a:gd name="connsiteY3" fmla="*/ 327045 h 654089"/>
                <a:gd name="connsiteX4" fmla="*/ 146270 w 292540"/>
                <a:gd name="connsiteY4" fmla="*/ 654089 h 654089"/>
                <a:gd name="connsiteX5" fmla="*/ 146270 w 292540"/>
                <a:gd name="connsiteY5" fmla="*/ 523271 h 654089"/>
                <a:gd name="connsiteX6" fmla="*/ 0 w 292540"/>
                <a:gd name="connsiteY6" fmla="*/ 523271 h 654089"/>
                <a:gd name="connsiteX7" fmla="*/ 0 w 292540"/>
                <a:gd name="connsiteY7" fmla="*/ 130818 h 65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540" h="654089">
                  <a:moveTo>
                    <a:pt x="292540" y="523271"/>
                  </a:moveTo>
                  <a:lnTo>
                    <a:pt x="146270" y="523271"/>
                  </a:lnTo>
                  <a:lnTo>
                    <a:pt x="146270" y="654089"/>
                  </a:lnTo>
                  <a:lnTo>
                    <a:pt x="0" y="327044"/>
                  </a:lnTo>
                  <a:lnTo>
                    <a:pt x="146270" y="0"/>
                  </a:lnTo>
                  <a:lnTo>
                    <a:pt x="146270" y="130818"/>
                  </a:lnTo>
                  <a:lnTo>
                    <a:pt x="292540" y="130818"/>
                  </a:lnTo>
                  <a:lnTo>
                    <a:pt x="292540" y="52327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762" tIns="130818" rIns="0" bIns="130817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2900" kern="1200"/>
            </a:p>
          </p:txBody>
        </p:sp>
        <p:sp>
          <p:nvSpPr>
            <p:cNvPr id="13" name="Forma libre: forma 12"/>
            <p:cNvSpPr/>
            <p:nvPr/>
          </p:nvSpPr>
          <p:spPr>
            <a:xfrm>
              <a:off x="963711" y="4612004"/>
              <a:ext cx="1923793" cy="1923793"/>
            </a:xfrm>
            <a:custGeom>
              <a:avLst/>
              <a:gdLst>
                <a:gd name="connsiteX0" fmla="*/ 0 w 1923793"/>
                <a:gd name="connsiteY0" fmla="*/ 961897 h 1923793"/>
                <a:gd name="connsiteX1" fmla="*/ 961897 w 1923793"/>
                <a:gd name="connsiteY1" fmla="*/ 0 h 1923793"/>
                <a:gd name="connsiteX2" fmla="*/ 1923794 w 1923793"/>
                <a:gd name="connsiteY2" fmla="*/ 961897 h 1923793"/>
                <a:gd name="connsiteX3" fmla="*/ 961897 w 1923793"/>
                <a:gd name="connsiteY3" fmla="*/ 1923794 h 1923793"/>
                <a:gd name="connsiteX4" fmla="*/ 0 w 1923793"/>
                <a:gd name="connsiteY4" fmla="*/ 961897 h 192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793" h="1923793">
                  <a:moveTo>
                    <a:pt x="0" y="961897"/>
                  </a:moveTo>
                  <a:cubicBezTo>
                    <a:pt x="0" y="430656"/>
                    <a:pt x="430656" y="0"/>
                    <a:pt x="961897" y="0"/>
                  </a:cubicBezTo>
                  <a:cubicBezTo>
                    <a:pt x="1493138" y="0"/>
                    <a:pt x="1923794" y="430656"/>
                    <a:pt x="1923794" y="961897"/>
                  </a:cubicBezTo>
                  <a:cubicBezTo>
                    <a:pt x="1923794" y="1493138"/>
                    <a:pt x="1493138" y="1923794"/>
                    <a:pt x="961897" y="1923794"/>
                  </a:cubicBezTo>
                  <a:cubicBezTo>
                    <a:pt x="430656" y="1923794"/>
                    <a:pt x="0" y="1493138"/>
                    <a:pt x="0" y="96189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133" tIns="307133" rIns="307133" bIns="30713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>
                  <a:latin typeface="+mj-lt"/>
                </a:rPr>
                <a:t>Participar</a:t>
              </a:r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6762747" y="3201916"/>
            <a:ext cx="5123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600" b="1" dirty="0">
                <a:solidFill>
                  <a:srgbClr val="7030A0"/>
                </a:solidFill>
              </a:rPr>
              <a:t>Información para una </a:t>
            </a:r>
          </a:p>
          <a:p>
            <a:pPr algn="r"/>
            <a:r>
              <a:rPr lang="es-MX" sz="3600" b="1" dirty="0">
                <a:solidFill>
                  <a:srgbClr val="7030A0"/>
                </a:solidFill>
              </a:rPr>
              <a:t>ciudadanía más inteligente.</a:t>
            </a:r>
          </a:p>
        </p:txBody>
      </p:sp>
      <p:pic>
        <p:nvPicPr>
          <p:cNvPr id="15362" name="Picture 2" descr="Resultado de imagen para trabajo en equipo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7" r="14453" b="4963"/>
          <a:stretch/>
        </p:blipFill>
        <p:spPr bwMode="auto">
          <a:xfrm>
            <a:off x="9324265" y="862043"/>
            <a:ext cx="2417934" cy="21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6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En el ámbito educativo, la información pública representa un insumo para evaluar los alcances de la reforma educativa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338686"/>
              </p:ext>
            </p:extLst>
          </p:nvPr>
        </p:nvGraphicFramePr>
        <p:xfrm>
          <a:off x="1581878" y="1943100"/>
          <a:ext cx="14400344" cy="480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754831" y="3016412"/>
            <a:ext cx="34764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educación y el acceso a la información son aliados estratégicos para el cumplimiento de la agenda. </a:t>
            </a:r>
            <a:endParaRPr lang="es-MX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20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BB1D3B0-1E2E-48E2-ACCC-EE147A9A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B8B191-5BC6-486A-8E6E-13B1C9EEE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E3DE27-4115-4B5D-A9DB-3C7CDC82B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A5196B7-638B-4DC2-897C-9F49E9D46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DF05C34-A286-4524-AD6D-C5B6D751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Vigilantes de que se transparente la información: </a:t>
            </a:r>
          </a:p>
        </p:txBody>
      </p:sp>
      <p:pic>
        <p:nvPicPr>
          <p:cNvPr id="5" name="Picture 2" descr="Image result for inai mex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8" r="7773" b="29258"/>
          <a:stretch/>
        </p:blipFill>
        <p:spPr bwMode="auto">
          <a:xfrm>
            <a:off x="4700697" y="3082989"/>
            <a:ext cx="6422104" cy="29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para instituto de transparencia baja califor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2" y="3430548"/>
            <a:ext cx="3479926" cy="23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34F8CDF5-A4E8-491E-ACE8-1C217C91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790605"/>
            <a:ext cx="3702689" cy="360273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6FFBC14-42FB-48E2-9620-B60D7523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201" y="2790605"/>
            <a:ext cx="7497916" cy="360273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3746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Personalizado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7030A0"/>
      </a:accent1>
      <a:accent2>
        <a:srgbClr val="616161"/>
      </a:accent2>
      <a:accent3>
        <a:srgbClr val="006666"/>
      </a:accent3>
      <a:accent4>
        <a:srgbClr val="969FA7"/>
      </a:accent4>
      <a:accent5>
        <a:srgbClr val="7030A0"/>
      </a:accent5>
      <a:accent6>
        <a:srgbClr val="513CF0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480</TotalTime>
  <Words>831</Words>
  <Application>Microsoft Office PowerPoint</Application>
  <PresentationFormat>Panorámica</PresentationFormat>
  <Paragraphs>78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Californian FB</vt:lpstr>
      <vt:lpstr>Gill Sans MT</vt:lpstr>
      <vt:lpstr>Times New Roman</vt:lpstr>
      <vt:lpstr>Wingdings 2</vt:lpstr>
      <vt:lpstr>Dividendo</vt:lpstr>
      <vt:lpstr>TIEMPOS DE CAMBIO: TRANSPARENCIA Y EDUCACIÓN DE CALIDAD</vt:lpstr>
      <vt:lpstr>Presentación de PowerPoint</vt:lpstr>
      <vt:lpstr>Presentación de PowerPoint</vt:lpstr>
      <vt:lpstr>Presentación de PowerPoint</vt:lpstr>
      <vt:lpstr>Presentación de PowerPoint</vt:lpstr>
      <vt:lpstr>La información pública: </vt:lpstr>
      <vt:lpstr>Presentación de PowerPoint</vt:lpstr>
      <vt:lpstr>En el ámbito educativo, la información pública representa un insumo para evaluar los alcances de la reforma educativa</vt:lpstr>
      <vt:lpstr>Vigilantes de que se transparente la información: </vt:lpstr>
      <vt:lpstr>Presentación de PowerPoint</vt:lpstr>
      <vt:lpstr> </vt:lpstr>
      <vt:lpstr>Transparencia en la educación: </vt:lpstr>
      <vt:lpstr>Transparencia en la educación: </vt:lpstr>
      <vt:lpstr>TRANSPARENCIA PROACTIVA: </vt:lpstr>
      <vt:lpstr>Universidad autónoma de baja california </vt:lpstr>
      <vt:lpstr>LOS UNIVERSITARIOS COMO ACTORES DE CAMBIO </vt:lpstr>
      <vt:lpstr>Blanca Lilia Ibarra Cadena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TIEMPOS DE CAMBIO: TRANSPARENCIA Y EDUCACIÓN DE CALIDAD</dc:title>
  <dc:creator>Ana Cecilia Velázquez Rodríguez</dc:creator>
  <cp:lastModifiedBy>Antonio Torres Porras</cp:lastModifiedBy>
  <cp:revision>102</cp:revision>
  <dcterms:created xsi:type="dcterms:W3CDTF">2019-04-02T00:57:33Z</dcterms:created>
  <dcterms:modified xsi:type="dcterms:W3CDTF">2019-04-05T12:01:11Z</dcterms:modified>
</cp:coreProperties>
</file>